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sldIdLst>
    <p:sldId id="259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57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A692-5E49-FA4F-B557-77B8CBFCBAC4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0094-FB91-5B4B-BCFB-335AADFE762E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A692-5E49-FA4F-B557-77B8CBFCBAC4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0094-FB91-5B4B-BCFB-335AADFE762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A692-5E49-FA4F-B557-77B8CBFCBAC4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0094-FB91-5B4B-BCFB-335AADFE762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A692-5E49-FA4F-B557-77B8CBFCBAC4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0094-FB91-5B4B-BCFB-335AADFE762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A692-5E49-FA4F-B557-77B8CBFCBAC4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0094-FB91-5B4B-BCFB-335AADFE762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A692-5E49-FA4F-B557-77B8CBFCBAC4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0094-FB91-5B4B-BCFB-335AADFE762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A692-5E49-FA4F-B557-77B8CBFCBAC4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0094-FB91-5B4B-BCFB-335AADFE762E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A692-5E49-FA4F-B557-77B8CBFCBAC4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0094-FB91-5B4B-BCFB-335AADFE762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A692-5E49-FA4F-B557-77B8CBFCBAC4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0094-FB91-5B4B-BCFB-335AADFE762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A692-5E49-FA4F-B557-77B8CBFCBAC4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0094-FB91-5B4B-BCFB-335AADFE762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A692-5E49-FA4F-B557-77B8CBFCBAC4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0094-FB91-5B4B-BCFB-335AADFE762E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1CA692-5E49-FA4F-B557-77B8CBFCBAC4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6710094-FB91-5B4B-BCFB-335AADFE762E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Vqur2NDuwz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jezalhetmaar.bnn.nl/hebben/video/aflevering/14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el 1"/>
          <p:cNvSpPr>
            <a:spLocks noGrp="1"/>
          </p:cNvSpPr>
          <p:nvPr>
            <p:ph type="subTitle" idx="1"/>
          </p:nvPr>
        </p:nvSpPr>
        <p:spPr>
          <a:xfrm>
            <a:off x="1046614" y="5052545"/>
            <a:ext cx="5637010" cy="882119"/>
          </a:xfrm>
        </p:spPr>
        <p:txBody>
          <a:bodyPr/>
          <a:lstStyle/>
          <a:p>
            <a:r>
              <a:rPr lang="nl-NL"/>
              <a:t>zgk</a:t>
            </a:r>
            <a:r>
              <a:rPr lang="nl-NL" dirty="0"/>
              <a:t>-v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90581" y="580745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nl-NL" sz="3600" dirty="0"/>
              <a:t>Les 3: </a:t>
            </a:r>
            <a:br>
              <a:rPr lang="nl-NL" sz="3600" dirty="0"/>
            </a:br>
            <a:br>
              <a:rPr lang="nl-NL" sz="3600" dirty="0"/>
            </a:br>
            <a:r>
              <a:rPr lang="nl-NL" sz="3600" dirty="0"/>
              <a:t>Specifieke zorg bij aandoeningen van voeding en spijsvertering</a:t>
            </a:r>
          </a:p>
        </p:txBody>
      </p:sp>
      <p:pic>
        <p:nvPicPr>
          <p:cNvPr id="4" name="Afbeelding 3" descr="Screenshot 2014-09-17 11.51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601" y="3124220"/>
            <a:ext cx="4226383" cy="336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39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4289" y="51598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nl-NL" sz="3200" dirty="0"/>
              <a:t>Keuze van de sonde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016000" y="2278611"/>
            <a:ext cx="6400800" cy="3474720"/>
          </a:xfrm>
        </p:spPr>
        <p:txBody>
          <a:bodyPr/>
          <a:lstStyle/>
          <a:p>
            <a:r>
              <a:rPr lang="nl-NL" dirty="0"/>
              <a:t>Dikte van de sonde (</a:t>
            </a:r>
            <a:r>
              <a:rPr lang="nl-NL" dirty="0" err="1"/>
              <a:t>ch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/>
              <a:t>Lengte van de sonde</a:t>
            </a:r>
          </a:p>
          <a:p>
            <a:endParaRPr lang="nl-NL" dirty="0"/>
          </a:p>
          <a:p>
            <a:r>
              <a:rPr lang="nl-NL" dirty="0"/>
              <a:t>Materiaal van de sonde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8397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5743" y="400531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br>
              <a:rPr lang="nl-NL" sz="3200" dirty="0"/>
            </a:br>
            <a:r>
              <a:rPr lang="nl-NL" sz="3200" dirty="0"/>
              <a:t>Een voedingssonde inbrengen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765743" y="2001520"/>
            <a:ext cx="6400800" cy="3474720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Voorlichting en info</a:t>
            </a:r>
          </a:p>
          <a:p>
            <a:pPr marL="45720" indent="0">
              <a:buNone/>
            </a:pPr>
            <a:endParaRPr lang="nl-NL" dirty="0"/>
          </a:p>
          <a:p>
            <a:r>
              <a:rPr lang="nl-NL" dirty="0"/>
              <a:t>Werkwijze </a:t>
            </a:r>
          </a:p>
          <a:p>
            <a:pPr marL="45720" indent="0">
              <a:buNone/>
            </a:pPr>
            <a:endParaRPr lang="nl-NL" dirty="0"/>
          </a:p>
          <a:p>
            <a:r>
              <a:rPr lang="nl-NL" dirty="0"/>
              <a:t>Observatiepunten</a:t>
            </a:r>
          </a:p>
          <a:p>
            <a:pPr lvl="1">
              <a:buFontTx/>
              <a:buChar char="-"/>
            </a:pPr>
            <a:r>
              <a:rPr lang="nl-NL" dirty="0"/>
              <a:t>Benauwdheid en hoesten</a:t>
            </a:r>
          </a:p>
          <a:p>
            <a:pPr lvl="1">
              <a:buFontTx/>
              <a:buChar char="-"/>
            </a:pPr>
            <a:r>
              <a:rPr lang="nl-NL" dirty="0"/>
              <a:t>Vastzitten </a:t>
            </a:r>
            <a:r>
              <a:rPr lang="nl-NL" dirty="0" err="1"/>
              <a:t>vd</a:t>
            </a:r>
            <a:r>
              <a:rPr lang="nl-NL" dirty="0"/>
              <a:t> sonde</a:t>
            </a:r>
          </a:p>
          <a:p>
            <a:pPr lvl="1">
              <a:buFontTx/>
              <a:buChar char="-"/>
            </a:pPr>
            <a:r>
              <a:rPr lang="nl-NL" dirty="0"/>
              <a:t>Geen luchtgeluiden of </a:t>
            </a:r>
          </a:p>
          <a:p>
            <a:pPr marL="365760" lvl="1" indent="0">
              <a:buNone/>
            </a:pPr>
            <a:r>
              <a:rPr lang="nl-NL" dirty="0"/>
              <a:t>  maagretentie</a:t>
            </a:r>
          </a:p>
        </p:txBody>
      </p:sp>
      <p:pic>
        <p:nvPicPr>
          <p:cNvPr id="4" name="Afbeelding 3" descr="Screenshot 2014-09-17 11.48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372" y="1739352"/>
            <a:ext cx="4488964" cy="409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69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545" y="608349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nl-NL" sz="3200" dirty="0"/>
              <a:t>Observatiepunten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027545" y="2902065"/>
            <a:ext cx="6400800" cy="3474720"/>
          </a:xfrm>
        </p:spPr>
        <p:txBody>
          <a:bodyPr/>
          <a:lstStyle/>
          <a:p>
            <a:r>
              <a:rPr lang="nl-NL" dirty="0"/>
              <a:t>Benauwdheid en hoesten</a:t>
            </a:r>
          </a:p>
          <a:p>
            <a:r>
              <a:rPr lang="nl-NL" dirty="0"/>
              <a:t>De maagsonde komt niet verder</a:t>
            </a:r>
          </a:p>
          <a:p>
            <a:r>
              <a:rPr lang="nl-NL" dirty="0"/>
              <a:t>Geen luchtgeluiden of maagretentie</a:t>
            </a:r>
          </a:p>
        </p:txBody>
      </p:sp>
    </p:spTree>
    <p:extLst>
      <p:ext uri="{BB962C8B-B14F-4D97-AF65-F5344CB8AC3E}">
        <p14:creationId xmlns:p14="http://schemas.microsoft.com/office/powerpoint/2010/main" val="181359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Toedieningssystemen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Spuit</a:t>
            </a:r>
          </a:p>
          <a:p>
            <a:r>
              <a:rPr lang="nl-NL" dirty="0"/>
              <a:t>Zwaartekracht</a:t>
            </a:r>
          </a:p>
          <a:p>
            <a:r>
              <a:rPr lang="nl-NL" dirty="0"/>
              <a:t>Voedingspomp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24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Toediening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Bolus of druppelsgewijs</a:t>
            </a:r>
          </a:p>
          <a:p>
            <a:r>
              <a:rPr lang="nl-NL" dirty="0"/>
              <a:t>Hygiënisch werken</a:t>
            </a:r>
          </a:p>
          <a:p>
            <a:r>
              <a:rPr lang="nl-NL" dirty="0"/>
              <a:t>Zit de sonde nog goed?</a:t>
            </a:r>
          </a:p>
          <a:p>
            <a:r>
              <a:rPr lang="nl-NL" dirty="0"/>
              <a:t>Juiste temperatuur</a:t>
            </a:r>
          </a:p>
          <a:p>
            <a:r>
              <a:rPr lang="nl-NL" dirty="0"/>
              <a:t>Juiste voeding</a:t>
            </a:r>
          </a:p>
          <a:p>
            <a:r>
              <a:rPr lang="nl-NL" dirty="0"/>
              <a:t>Wensen zorgvrager, samenwerking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5100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Mogelijke complicaties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Misselijkheid, braken</a:t>
            </a:r>
          </a:p>
          <a:p>
            <a:r>
              <a:rPr lang="nl-NL" dirty="0"/>
              <a:t>Aspiratie</a:t>
            </a:r>
          </a:p>
          <a:p>
            <a:r>
              <a:rPr lang="nl-NL" dirty="0"/>
              <a:t>Gestoord defecatiepatroon</a:t>
            </a:r>
          </a:p>
          <a:p>
            <a:r>
              <a:rPr lang="nl-NL" dirty="0"/>
              <a:t>Ontstekingen in de mond</a:t>
            </a:r>
          </a:p>
        </p:txBody>
      </p:sp>
    </p:spTree>
    <p:extLst>
      <p:ext uri="{BB962C8B-B14F-4D97-AF65-F5344CB8AC3E}">
        <p14:creationId xmlns:p14="http://schemas.microsoft.com/office/powerpoint/2010/main" val="2636174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zorg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Neus</a:t>
            </a:r>
          </a:p>
          <a:p>
            <a:r>
              <a:rPr lang="nl-NL" dirty="0"/>
              <a:t>Wond bij PEG sonde</a:t>
            </a:r>
          </a:p>
          <a:p>
            <a:r>
              <a:rPr lang="nl-NL" dirty="0"/>
              <a:t>Psychosociale aspecten</a:t>
            </a:r>
          </a:p>
        </p:txBody>
      </p:sp>
    </p:spTree>
    <p:extLst>
      <p:ext uri="{BB962C8B-B14F-4D97-AF65-F5344CB8AC3E}">
        <p14:creationId xmlns:p14="http://schemas.microsoft.com/office/powerpoint/2010/main" val="3612942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Verwijderen maagsonde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Vervelend gevoel</a:t>
            </a:r>
          </a:p>
          <a:p>
            <a:r>
              <a:rPr lang="nl-NL" dirty="0"/>
              <a:t>Snel en </a:t>
            </a:r>
            <a:r>
              <a:rPr lang="nl-NL"/>
              <a:t>hygiënisch werken</a:t>
            </a:r>
          </a:p>
        </p:txBody>
      </p:sp>
    </p:spTree>
    <p:extLst>
      <p:ext uri="{BB962C8B-B14F-4D97-AF65-F5344CB8AC3E}">
        <p14:creationId xmlns:p14="http://schemas.microsoft.com/office/powerpoint/2010/main" val="1281333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0204" y="3333210"/>
            <a:ext cx="6512511" cy="1143000"/>
          </a:xfrm>
        </p:spPr>
        <p:txBody>
          <a:bodyPr/>
          <a:lstStyle/>
          <a:p>
            <a:r>
              <a:rPr lang="nl-NL" dirty="0"/>
              <a:t>Spoelen van de maag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Moet binnen een uur na inname van giftige stof</a:t>
            </a:r>
          </a:p>
          <a:p>
            <a:r>
              <a:rPr lang="nl-NL" dirty="0"/>
              <a:t>Moet bij bewustzijn zijn</a:t>
            </a:r>
          </a:p>
          <a:p>
            <a:r>
              <a:rPr lang="nl-NL" dirty="0"/>
              <a:t>Alleen wanneer er een grote hoeveelheid </a:t>
            </a:r>
            <a:r>
              <a:rPr lang="nl-NL" dirty="0" err="1"/>
              <a:t>dodelijkgif</a:t>
            </a:r>
            <a:r>
              <a:rPr lang="nl-NL" dirty="0"/>
              <a:t> is ingenomen en er geen tegengif bestaat.</a:t>
            </a:r>
          </a:p>
          <a:p>
            <a:r>
              <a:rPr lang="nl-NL" dirty="0"/>
              <a:t>Alleen in opdracht van een arts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4206240"/>
            <a:ext cx="3390900" cy="254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87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Contraindicaties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Niet bij inname van </a:t>
            </a:r>
          </a:p>
          <a:p>
            <a:r>
              <a:rPr lang="nl-NL" dirty="0"/>
              <a:t>bijtende en brandende stoffen</a:t>
            </a:r>
          </a:p>
          <a:p>
            <a:r>
              <a:rPr lang="nl-NL" dirty="0"/>
              <a:t>schuimende vloeistoffen ( bv shampoo) </a:t>
            </a:r>
          </a:p>
          <a:p>
            <a:r>
              <a:rPr lang="nl-NL" dirty="0"/>
              <a:t>Aardolieproducten</a:t>
            </a:r>
          </a:p>
          <a:p>
            <a:pPr marL="4572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826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817581" y="1881909"/>
            <a:ext cx="5637010" cy="3671455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nl-NL" dirty="0"/>
              <a:t>Wat is sondevoeding</a:t>
            </a:r>
          </a:p>
          <a:p>
            <a:pPr marL="342900" indent="-342900">
              <a:buFont typeface="Arial"/>
              <a:buChar char="•"/>
            </a:pPr>
            <a:r>
              <a:rPr lang="nl-NL" dirty="0"/>
              <a:t>Indicaties voor sondevoeding</a:t>
            </a:r>
          </a:p>
          <a:p>
            <a:pPr marL="342900" indent="-342900">
              <a:buFont typeface="Arial"/>
              <a:buChar char="•"/>
            </a:pPr>
            <a:r>
              <a:rPr lang="nl-NL" dirty="0"/>
              <a:t>Soorten sondevoeding, voedingssondes, toedieningssysteem</a:t>
            </a:r>
          </a:p>
          <a:p>
            <a:pPr marL="342900" indent="-342900">
              <a:buFont typeface="Arial"/>
              <a:buChar char="•"/>
            </a:pPr>
            <a:r>
              <a:rPr lang="nl-NL" dirty="0"/>
              <a:t>Een voedingssonde inbrengen verzorgen en verwijderen</a:t>
            </a:r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2854" y="765472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nl-NL" sz="3200" dirty="0"/>
              <a:t>Leerdoelen van vandaag:</a:t>
            </a:r>
          </a:p>
        </p:txBody>
      </p:sp>
    </p:spTree>
    <p:extLst>
      <p:ext uri="{BB962C8B-B14F-4D97-AF65-F5344CB8AC3E}">
        <p14:creationId xmlns:p14="http://schemas.microsoft.com/office/powerpoint/2010/main" val="46485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0125" y="4372168"/>
            <a:ext cx="7305675" cy="1143000"/>
          </a:xfrm>
        </p:spPr>
        <p:txBody>
          <a:bodyPr/>
          <a:lstStyle/>
          <a:p>
            <a:r>
              <a:rPr lang="nl-NL" dirty="0"/>
              <a:t>Verwerkingsopdrachten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Verwerkingsopdrachten bij H16 op blz. 129: 3 t/m 6 Schooltas </a:t>
            </a:r>
            <a:r>
              <a:rPr lang="nl-NL" dirty="0" err="1"/>
              <a:t>blz</a:t>
            </a:r>
            <a:r>
              <a:rPr lang="nl-NL" dirty="0"/>
              <a:t> 145</a:t>
            </a:r>
          </a:p>
        </p:txBody>
      </p:sp>
    </p:spTree>
    <p:extLst>
      <p:ext uri="{BB962C8B-B14F-4D97-AF65-F5344CB8AC3E}">
        <p14:creationId xmlns:p14="http://schemas.microsoft.com/office/powerpoint/2010/main" val="37556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Afbeelding_spijsverteringsstelsel.JPG">
            <a:hlinkClick r:id="rId2"/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50" b="-6350"/>
          <a:stretch/>
        </p:blipFill>
        <p:spPr>
          <a:xfrm>
            <a:off x="1793289" y="-391208"/>
            <a:ext cx="5815166" cy="7224077"/>
          </a:xfrm>
        </p:spPr>
      </p:pic>
    </p:spTree>
    <p:extLst>
      <p:ext uri="{BB962C8B-B14F-4D97-AF65-F5344CB8AC3E}">
        <p14:creationId xmlns:p14="http://schemas.microsoft.com/office/powerpoint/2010/main" val="267648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7380" y="573713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nl-NL" dirty="0"/>
              <a:t>Wat is sondevoeding?</a:t>
            </a:r>
          </a:p>
        </p:txBody>
      </p:sp>
      <p:pic>
        <p:nvPicPr>
          <p:cNvPr id="4" name="Tijdelijke aanduiding voor inhoud 3" descr="Screenshot 2014-09-16 15.59.58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" b="-301"/>
          <a:stretch/>
        </p:blipFill>
        <p:spPr>
          <a:xfrm>
            <a:off x="1899839" y="1520441"/>
            <a:ext cx="4565616" cy="3351742"/>
          </a:xfrm>
        </p:spPr>
      </p:pic>
      <p:sp>
        <p:nvSpPr>
          <p:cNvPr id="5" name="Tekstvak 4"/>
          <p:cNvSpPr txBox="1"/>
          <p:nvPr/>
        </p:nvSpPr>
        <p:spPr>
          <a:xfrm>
            <a:off x="1066800" y="4953001"/>
            <a:ext cx="6373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= Volwaardige vloeibare voeding, bevat alle voedingsstoffen.</a:t>
            </a:r>
          </a:p>
          <a:p>
            <a:endParaRPr lang="nl-NL" dirty="0"/>
          </a:p>
          <a:p>
            <a:r>
              <a:rPr lang="nl-NL" dirty="0" err="1"/>
              <a:t>Koolhydraten,eiwitten,vetten,vitamines</a:t>
            </a:r>
            <a:r>
              <a:rPr lang="nl-NL" dirty="0"/>
              <a:t>, mineralen en water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398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8925" y="504441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nl-NL" sz="3200" dirty="0"/>
              <a:t>Indicaties voor sondevoeding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38925" y="1647441"/>
            <a:ext cx="6400800" cy="4082934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Chronische darmaandoening (ziekte van </a:t>
            </a:r>
            <a:r>
              <a:rPr lang="nl-NL" dirty="0" err="1"/>
              <a:t>crohn</a:t>
            </a:r>
            <a:r>
              <a:rPr lang="nl-NL" dirty="0"/>
              <a:t>)</a:t>
            </a:r>
          </a:p>
          <a:p>
            <a:r>
              <a:rPr lang="nl-NL" dirty="0"/>
              <a:t>Operatie aan kwaadaardige aandoening slokdarm</a:t>
            </a:r>
          </a:p>
          <a:p>
            <a:r>
              <a:rPr lang="nl-NL" dirty="0"/>
              <a:t>Een neurologische aandoening die slikstoornissen veroorzaakt</a:t>
            </a:r>
          </a:p>
          <a:p>
            <a:r>
              <a:rPr lang="nl-NL" dirty="0"/>
              <a:t>Een coma</a:t>
            </a:r>
          </a:p>
          <a:p>
            <a:r>
              <a:rPr lang="nl-NL" dirty="0"/>
              <a:t>Verstandelijk gehandicapte zorgvragers</a:t>
            </a:r>
          </a:p>
          <a:p>
            <a:r>
              <a:rPr lang="nl-NL" dirty="0"/>
              <a:t>Geriatrische zorgvragers zonder besef van eten en </a:t>
            </a:r>
          </a:p>
          <a:p>
            <a:pPr marL="45720" indent="0">
              <a:buNone/>
            </a:pPr>
            <a:r>
              <a:rPr lang="nl-NL" dirty="0"/>
              <a:t>   drinken en onvermogen</a:t>
            </a:r>
          </a:p>
          <a:p>
            <a:endParaRPr lang="nl-NL" dirty="0"/>
          </a:p>
          <a:p>
            <a:pPr marL="45720" indent="0">
              <a:buNone/>
            </a:pPr>
            <a:r>
              <a:rPr lang="nl-NL" dirty="0"/>
              <a:t>Zorgvragers die niet voldoende kunnen en drinken. </a:t>
            </a:r>
          </a:p>
          <a:p>
            <a:pPr marL="45720" indent="0">
              <a:buNone/>
            </a:pPr>
            <a:r>
              <a:rPr lang="nl-NL" dirty="0"/>
              <a:t>Gevolg; dreigende ondervoeding </a:t>
            </a:r>
          </a:p>
        </p:txBody>
      </p:sp>
      <p:pic>
        <p:nvPicPr>
          <p:cNvPr id="4" name="Afbeelding 3" descr="neussonde.jpg"/>
          <p:cNvPicPr>
            <a:picLocks noChangeAspect="1"/>
          </p:cNvPicPr>
          <p:nvPr/>
        </p:nvPicPr>
        <p:blipFill>
          <a:blip r:embed="rId2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932" y="2584943"/>
            <a:ext cx="2352250" cy="3528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690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454" y="550623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nl-NL" sz="3200" dirty="0"/>
              <a:t>Soorten sondevoeding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23454" y="1585883"/>
            <a:ext cx="6400800" cy="3474720"/>
          </a:xfrm>
        </p:spPr>
        <p:txBody>
          <a:bodyPr/>
          <a:lstStyle/>
          <a:p>
            <a:r>
              <a:rPr lang="nl-NL" dirty="0"/>
              <a:t>Polymere voeding</a:t>
            </a:r>
          </a:p>
          <a:p>
            <a:pPr marL="45720" indent="0">
              <a:buNone/>
            </a:pPr>
            <a:r>
              <a:rPr lang="nl-NL" dirty="0"/>
              <a:t>	</a:t>
            </a:r>
            <a:r>
              <a:rPr lang="nl-NL" sz="1800" dirty="0"/>
              <a:t>goed functionerend maagdarmstelsel</a:t>
            </a:r>
          </a:p>
          <a:p>
            <a:pPr marL="45720" indent="0">
              <a:buNone/>
            </a:pPr>
            <a:endParaRPr lang="nl-NL" sz="1800" dirty="0"/>
          </a:p>
          <a:p>
            <a:r>
              <a:rPr lang="nl-NL" dirty="0" err="1"/>
              <a:t>Oligomere</a:t>
            </a:r>
            <a:r>
              <a:rPr lang="nl-NL" dirty="0"/>
              <a:t> voeding</a:t>
            </a:r>
          </a:p>
          <a:p>
            <a:pPr marL="640080" lvl="2" indent="0">
              <a:buNone/>
            </a:pPr>
            <a:r>
              <a:rPr lang="nl-NL" dirty="0"/>
              <a:t>	</a:t>
            </a:r>
            <a:r>
              <a:rPr lang="nl-NL" dirty="0" err="1"/>
              <a:t>voorverteerde</a:t>
            </a:r>
            <a:r>
              <a:rPr lang="nl-NL" dirty="0"/>
              <a:t> eiwitten, vetten en koolhydraten</a:t>
            </a:r>
          </a:p>
          <a:p>
            <a:pPr marL="640080" lvl="2" indent="0">
              <a:buNone/>
            </a:pPr>
            <a:endParaRPr lang="nl-NL" dirty="0"/>
          </a:p>
          <a:p>
            <a:r>
              <a:rPr lang="nl-NL" dirty="0" err="1"/>
              <a:t>Monomere</a:t>
            </a:r>
            <a:r>
              <a:rPr lang="nl-NL" dirty="0"/>
              <a:t> voeding</a:t>
            </a:r>
          </a:p>
          <a:p>
            <a:pPr marL="45720" indent="0">
              <a:buNone/>
            </a:pPr>
            <a:r>
              <a:rPr lang="nl-NL" dirty="0"/>
              <a:t>	</a:t>
            </a:r>
            <a:r>
              <a:rPr lang="nl-NL" sz="1800" dirty="0" err="1"/>
              <a:t>voorverteerde</a:t>
            </a:r>
            <a:r>
              <a:rPr lang="nl-NL" sz="1800" dirty="0"/>
              <a:t> eiwitten, vetten en koolhydraten</a:t>
            </a:r>
          </a:p>
        </p:txBody>
      </p:sp>
    </p:spTree>
    <p:extLst>
      <p:ext uri="{BB962C8B-B14F-4D97-AF65-F5344CB8AC3E}">
        <p14:creationId xmlns:p14="http://schemas.microsoft.com/office/powerpoint/2010/main" val="93712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8016" y="504441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nl-NL" sz="3200" dirty="0"/>
              <a:t>Soorten sondevoeding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819727" y="1805247"/>
            <a:ext cx="6400800" cy="3474720"/>
          </a:xfrm>
        </p:spPr>
        <p:txBody>
          <a:bodyPr/>
          <a:lstStyle/>
          <a:p>
            <a:r>
              <a:rPr lang="nl-NL" sz="2400" dirty="0"/>
              <a:t>Vervangende voeding of aanvullende voeding</a:t>
            </a:r>
          </a:p>
          <a:p>
            <a:endParaRPr lang="nl-NL" sz="2400" dirty="0"/>
          </a:p>
          <a:p>
            <a:r>
              <a:rPr lang="nl-NL" sz="2400" dirty="0"/>
              <a:t>Kant-en-klare sondevoeding</a:t>
            </a:r>
          </a:p>
          <a:p>
            <a:pPr marL="45720" indent="0">
              <a:buNone/>
            </a:pPr>
            <a:endParaRPr lang="nl-NL" sz="2400" dirty="0"/>
          </a:p>
          <a:p>
            <a:r>
              <a:rPr lang="nl-NL" sz="2400" dirty="0"/>
              <a:t>Poedervormige sondevoeding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5058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3380" y="527531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nl-NL" sz="3200" dirty="0"/>
              <a:t>Soorten voedingssondes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785091" y="1697778"/>
            <a:ext cx="6400800" cy="3474720"/>
          </a:xfrm>
        </p:spPr>
        <p:txBody>
          <a:bodyPr>
            <a:normAutofit fontScale="92500"/>
          </a:bodyPr>
          <a:lstStyle/>
          <a:p>
            <a:r>
              <a:rPr lang="nl-NL" dirty="0"/>
              <a:t>Neusmaagsonde </a:t>
            </a:r>
            <a:r>
              <a:rPr lang="nl-NL" dirty="0">
                <a:sym typeface="Wingdings"/>
              </a:rPr>
              <a:t> via neus en slokdarm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Neusdunnedarmsonde</a:t>
            </a:r>
            <a:r>
              <a:rPr lang="nl-NL" dirty="0"/>
              <a:t> </a:t>
            </a:r>
            <a:r>
              <a:rPr lang="nl-NL" dirty="0">
                <a:sym typeface="Wingdings"/>
              </a:rPr>
              <a:t>via  neus, slokdarm, maag </a:t>
            </a:r>
            <a:endParaRPr lang="nl-NL" dirty="0"/>
          </a:p>
          <a:p>
            <a:endParaRPr lang="nl-NL" dirty="0"/>
          </a:p>
          <a:p>
            <a:r>
              <a:rPr lang="nl-NL" dirty="0"/>
              <a:t>PEG (percutane endoscopische gastronomie) sonde </a:t>
            </a:r>
            <a:r>
              <a:rPr lang="nl-NL" dirty="0">
                <a:sym typeface="Wingdings"/>
              </a:rPr>
              <a:t> via opening in de buik naar de maag</a:t>
            </a:r>
            <a:endParaRPr lang="nl-NL" dirty="0"/>
          </a:p>
          <a:p>
            <a:endParaRPr lang="nl-NL" dirty="0"/>
          </a:p>
          <a:p>
            <a:r>
              <a:rPr lang="nl-NL" dirty="0"/>
              <a:t>Jejunumsonde </a:t>
            </a:r>
            <a:r>
              <a:rPr lang="nl-NL" dirty="0">
                <a:sym typeface="Wingdings"/>
              </a:rPr>
              <a:t> via opening in buikwand in de darm gebracht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4324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1289" y="65453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nl-NL" sz="3200" dirty="0"/>
              <a:t>Zorgvrager verteld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46727" y="2790045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nl-NL" dirty="0">
                <a:hlinkClick r:id="rId2"/>
              </a:rPr>
              <a:t>Annemari kan nooit meer eten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7901041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364</TotalTime>
  <Words>324</Words>
  <Application>Microsoft Office PowerPoint</Application>
  <PresentationFormat>Diavoorstelling (4:3)</PresentationFormat>
  <Paragraphs>103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Georgia</vt:lpstr>
      <vt:lpstr>Trebuchet MS</vt:lpstr>
      <vt:lpstr>Wingdings</vt:lpstr>
      <vt:lpstr>Slipstream</vt:lpstr>
      <vt:lpstr>Les 3:   Specifieke zorg bij aandoeningen van voeding en spijsvertering</vt:lpstr>
      <vt:lpstr>Leerdoelen van vandaag:</vt:lpstr>
      <vt:lpstr>PowerPoint-presentatie</vt:lpstr>
      <vt:lpstr>Wat is sondevoeding?</vt:lpstr>
      <vt:lpstr>Indicaties voor sondevoeding</vt:lpstr>
      <vt:lpstr>Soorten sondevoeding</vt:lpstr>
      <vt:lpstr>Soorten sondevoeding</vt:lpstr>
      <vt:lpstr>Soorten voedingssondes</vt:lpstr>
      <vt:lpstr>Zorgvrager verteld</vt:lpstr>
      <vt:lpstr>Keuze van de sonde</vt:lpstr>
      <vt:lpstr> Een voedingssonde inbrengen</vt:lpstr>
      <vt:lpstr>Observatiepunten</vt:lpstr>
      <vt:lpstr>Toedieningssystemen </vt:lpstr>
      <vt:lpstr>Toediening </vt:lpstr>
      <vt:lpstr>Mogelijke complicaties </vt:lpstr>
      <vt:lpstr>Extra zorg </vt:lpstr>
      <vt:lpstr>Verwijderen maagsonde </vt:lpstr>
      <vt:lpstr>Spoelen van de maag</vt:lpstr>
      <vt:lpstr>Contraindicaties </vt:lpstr>
      <vt:lpstr>Verwerkingsopdrachten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Frank Rozenberg</dc:creator>
  <cp:lastModifiedBy>Henrieke Groenewold</cp:lastModifiedBy>
  <cp:revision>19</cp:revision>
  <dcterms:created xsi:type="dcterms:W3CDTF">2014-09-16T13:28:05Z</dcterms:created>
  <dcterms:modified xsi:type="dcterms:W3CDTF">2016-09-20T12:46:14Z</dcterms:modified>
</cp:coreProperties>
</file>